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718BF3-FBF7-4C7E-BEA8-E26481868529}">
  <a:tblStyle styleId="{4D718BF3-FBF7-4C7E-BEA8-E2648186852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6fa19379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6fa19379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6fa19379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6fa19379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6fa19379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6fa19379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91f2e75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91f2e75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6fa19379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6fa19379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6fa19379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6fa19379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6fa19379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6fa19379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6fa19379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6fa19379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6fa19379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6fa19379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6fa1937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6fa1937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6fa19379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6fa19379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91f2e75ae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91f2e75a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91f2e75ae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91f2e75ae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91f2e75ae_7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91f2e75ae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6fa19379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6fa19379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30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s" sz="4800">
                <a:latin typeface="Arial"/>
                <a:ea typeface="Arial"/>
                <a:cs typeface="Arial"/>
                <a:sym typeface="Arial"/>
              </a:rPr>
              <a:t>Proyecto iluminación inteligente de una ciudad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FP.060 - (P) IoT, Internet de las cosas.</a:t>
            </a:r>
            <a:endParaRPr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2977488" y="2650925"/>
            <a:ext cx="3200475" cy="241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152400" endA="0" endPos="37000" fadeDir="5400012" kx="0" rotWithShape="0" algn="bl" stA="68000" stPos="0" sy="-100000" ky="0"/>
          </a:effectLst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 amt="61000"/>
          </a:blip>
          <a:srcRect b="0" l="0" r="0" t="16352"/>
          <a:stretch/>
        </p:blipFill>
        <p:spPr>
          <a:xfrm>
            <a:off x="6330350" y="3077826"/>
            <a:ext cx="2661248" cy="16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51475"/>
            <a:ext cx="2672688" cy="2004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Requerimientos no funcionales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Eficiencia energética.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Escalabilidad.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Fiabilidad.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Integración con infraestructura existente.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Facilidad de uso.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Adaptabilidad.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Mantenimiento simplificado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Cumplimiento normativo.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21275"/>
            <a:ext cx="852060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369" y="-8"/>
            <a:ext cx="1456631" cy="1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4737250" y="2113850"/>
            <a:ext cx="1852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825" y="1684475"/>
            <a:ext cx="3749475" cy="2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Plan proyecto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21275"/>
            <a:ext cx="852060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450" y="1140601"/>
            <a:ext cx="5338051" cy="335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/>
        </p:nvSpPr>
        <p:spPr>
          <a:xfrm>
            <a:off x="1603600" y="19900"/>
            <a:ext cx="694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FFFF00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           </a:t>
            </a:r>
            <a:r>
              <a:rPr b="1" lang="es" sz="2700">
                <a:solidFill>
                  <a:srgbClr val="FFFF00"/>
                </a:solidFill>
                <a:highlight>
                  <a:schemeClr val="dk1"/>
                </a:highlight>
              </a:rPr>
              <a:t>Metodología del proyecto</a:t>
            </a:r>
            <a:endParaRPr b="1" sz="2700">
              <a:solidFill>
                <a:srgbClr val="FFFF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FFFF00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    </a:t>
            </a:r>
            <a:endParaRPr b="1" sz="2700">
              <a:solidFill>
                <a:srgbClr val="FFFF00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325" y="513550"/>
            <a:ext cx="5168376" cy="426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625" y="66675"/>
            <a:ext cx="7239000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0" y="0"/>
            <a:ext cx="1808700" cy="10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Componentes </a:t>
            </a:r>
            <a:endParaRPr sz="172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 la solución</a:t>
            </a:r>
            <a:endParaRPr sz="172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Riesgos identificados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976250"/>
            <a:ext cx="85206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24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8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5"/>
              <a:buFont typeface="Arial"/>
              <a:buChar char="●"/>
            </a:pPr>
            <a:r>
              <a:rPr lang="es" sz="2224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Vulnerabilidades de ciberseguridad.</a:t>
            </a:r>
            <a:endParaRPr sz="2224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8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5"/>
              <a:buFont typeface="Arial"/>
              <a:buChar char="●"/>
            </a:pPr>
            <a:r>
              <a:rPr lang="es" sz="2224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Interferencias en la red.</a:t>
            </a:r>
            <a:endParaRPr sz="2224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8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5"/>
              <a:buFont typeface="Arial"/>
              <a:buChar char="●"/>
            </a:pPr>
            <a:r>
              <a:rPr lang="es" sz="2224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Problemas de interoperabilidad.</a:t>
            </a:r>
            <a:endParaRPr sz="2224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8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5"/>
              <a:buFont typeface="Arial"/>
              <a:buChar char="●"/>
            </a:pPr>
            <a:r>
              <a:rPr lang="es" sz="2224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Fallos en los dispositivos.</a:t>
            </a:r>
            <a:endParaRPr sz="2224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8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5"/>
              <a:buFont typeface="Arial"/>
              <a:buChar char="●"/>
            </a:pPr>
            <a:r>
              <a:rPr lang="es" sz="2224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Errores en el diseño del sistema.</a:t>
            </a:r>
            <a:endParaRPr sz="2224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8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5"/>
              <a:buFont typeface="Arial"/>
              <a:buChar char="●"/>
            </a:pPr>
            <a:r>
              <a:rPr lang="es" sz="2224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Problemas de privacidad.</a:t>
            </a:r>
            <a:endParaRPr sz="2224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8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5"/>
              <a:buFont typeface="Arial"/>
              <a:buChar char="●"/>
            </a:pPr>
            <a:r>
              <a:rPr lang="es" sz="2224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Dependencia de la conectividad.</a:t>
            </a:r>
            <a:endParaRPr sz="2224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98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5"/>
              <a:buFont typeface="Arial"/>
              <a:buChar char="●"/>
            </a:pPr>
            <a:r>
              <a:rPr lang="es" sz="2224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Costos operativos y de mantenimiento.</a:t>
            </a:r>
            <a:endParaRPr sz="2224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50"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21275"/>
            <a:ext cx="8520600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2384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Presupuesto CAPEX/OPEX 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21275"/>
            <a:ext cx="8520600" cy="269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p27"/>
          <p:cNvGraphicFramePr/>
          <p:nvPr/>
        </p:nvGraphicFramePr>
        <p:xfrm>
          <a:off x="311700" y="86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{4D718BF3-FBF7-4C7E-BEA8-E26481868529}</a:tableStyleId>
              </a:tblPr>
              <a:tblGrid>
                <a:gridCol w="2869300"/>
                <a:gridCol w="2650875"/>
                <a:gridCol w="3000425"/>
              </a:tblGrid>
              <a:tr h="20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Elemento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CAPEX (Costos de Capital)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/>
                        <a:t>OPEX (Costos Operativos)/mes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Dispositivos en campo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€50,000.00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Conectividad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€10,000.00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€500.00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Desarrollo de software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€20,000.00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Licencias de productos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€5,000.00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Servicios de implantación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€15,000.00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Servicios de mantenimiento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€300.00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Servicios de consultoría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€10,000.00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Servicios de infraestructura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€30,000.00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€1,000.00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0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Materiales y equipos de instalación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€8,000.00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Gastos de viaje y alojamiento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€3,000.00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Capacitación del personal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€6,000.00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Seguros de responsabilidad civil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€4,000.00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€100.00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Costos de gestión de proyectos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€12,000.00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Reserva de contingencia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€10,000.00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754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GRACIAS POR VUESTRA ATENCIÓN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375" y="669650"/>
            <a:ext cx="5727501" cy="3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75" y="3273453"/>
            <a:ext cx="1684227" cy="112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21275"/>
            <a:ext cx="852060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6100"/>
            <a:ext cx="8478126" cy="45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6100"/>
            <a:ext cx="2845000" cy="16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94250" y="436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Equipo del proyecto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465825" y="767375"/>
            <a:ext cx="2068500" cy="45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Javier Serrano</a:t>
            </a:r>
            <a:endParaRPr b="1" sz="1323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Director del Proyecto</a:t>
            </a:r>
            <a:b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23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Ismael Sánchez</a:t>
            </a:r>
            <a:endParaRPr b="1" sz="1323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Ingeniero de Software</a:t>
            </a:r>
            <a:b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323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Javier de la Vega</a:t>
            </a:r>
            <a:endParaRPr b="1" sz="1323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Especialista en Infr. Red</a:t>
            </a:r>
            <a:endParaRPr b="1" sz="1323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b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Roger Barrull</a:t>
            </a:r>
            <a:endParaRPr b="1" sz="1323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b="1" lang="es" sz="1323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Coordinador de Operaciones</a:t>
            </a:r>
            <a:endParaRPr b="1" sz="109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21275"/>
            <a:ext cx="852060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75" y="2702050"/>
            <a:ext cx="889600" cy="8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30112"/>
            <a:ext cx="947175" cy="98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275" y="3718719"/>
            <a:ext cx="889600" cy="93858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422425" y="464575"/>
            <a:ext cx="3475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00"/>
                </a:solidFill>
              </a:rPr>
              <a:t>Coordinará y dirigirá todas las actividades del proyecto, asegurando su éxito.</a:t>
            </a: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00"/>
                </a:solidFill>
              </a:rPr>
              <a:t>Desarrollará y garantizará la fiabilidad del software para la gestión del sistema de iluminación.</a:t>
            </a: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00"/>
                </a:solidFill>
              </a:rPr>
              <a:t>Configurará</a:t>
            </a:r>
            <a:r>
              <a:rPr b="1" lang="es">
                <a:solidFill>
                  <a:srgbClr val="FFFF00"/>
                </a:solidFill>
              </a:rPr>
              <a:t> la infraestructura de red para asegurar la conectividad de los dispositivos de iluminación.</a:t>
            </a:r>
            <a:br>
              <a:rPr b="1" lang="es">
                <a:solidFill>
                  <a:srgbClr val="FFFF00"/>
                </a:solidFill>
              </a:rPr>
            </a:b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b="1" lang="es">
                <a:solidFill>
                  <a:srgbClr val="FFFF00"/>
                </a:solidFill>
              </a:rPr>
            </a:br>
            <a:r>
              <a:rPr b="1" lang="es">
                <a:solidFill>
                  <a:srgbClr val="FFFF00"/>
                </a:solidFill>
              </a:rPr>
              <a:t>Supervisará la instalación y mantendrá operativo el sistema de iluminación inteligente en la ciudad.</a:t>
            </a: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19250"/>
            <a:ext cx="947176" cy="11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90250" y="438225"/>
            <a:ext cx="8342100" cy="39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88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  <a:endParaRPr sz="4688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6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●"/>
            </a:pPr>
            <a:r>
              <a:rPr lang="es" sz="2666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Objetivo y alcance </a:t>
            </a:r>
            <a:endParaRPr sz="2666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●"/>
            </a:pPr>
            <a:r>
              <a:rPr lang="es" sz="2666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Requerimientos funcionales </a:t>
            </a:r>
            <a:endParaRPr sz="2666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●"/>
            </a:pPr>
            <a:r>
              <a:rPr lang="es" sz="2666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Plan y Metodología </a:t>
            </a:r>
            <a:endParaRPr sz="2666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●"/>
            </a:pPr>
            <a:r>
              <a:rPr lang="es" sz="2666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Componentes de la solución</a:t>
            </a:r>
            <a:endParaRPr sz="2666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●"/>
            </a:pPr>
            <a:r>
              <a:rPr lang="es" sz="2666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Riesgos identificados</a:t>
            </a:r>
            <a:endParaRPr sz="2666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●"/>
            </a:pPr>
            <a:r>
              <a:rPr lang="es" sz="2666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Presupuesto </a:t>
            </a:r>
            <a:endParaRPr sz="2666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21275"/>
            <a:ext cx="8520600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Objetivo y alcance del proyecto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Font typeface="Arial"/>
              <a:buChar char="●"/>
            </a:pPr>
            <a:r>
              <a:rPr lang="es" sz="2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Eficiencia energética</a:t>
            </a:r>
            <a:endParaRPr sz="2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Font typeface="Arial"/>
              <a:buChar char="●"/>
            </a:pPr>
            <a:r>
              <a:rPr lang="es" sz="2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Potenciar seguridad en vía pública</a:t>
            </a:r>
            <a:endParaRPr sz="2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Font typeface="Arial"/>
              <a:buChar char="●"/>
            </a:pPr>
            <a:r>
              <a:rPr lang="es" sz="2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Optimización de la fluidez del tráfico</a:t>
            </a:r>
            <a:endParaRPr sz="2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Font typeface="Arial"/>
              <a:buChar char="●"/>
            </a:pPr>
            <a:r>
              <a:rPr lang="es" sz="23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Potenciar el atractivo turístico</a:t>
            </a:r>
            <a:endParaRPr sz="23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21275"/>
            <a:ext cx="852060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775" y="0"/>
            <a:ext cx="1571225" cy="11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025" y="2713575"/>
            <a:ext cx="3296275" cy="18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700" y="994975"/>
            <a:ext cx="5964100" cy="30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474" y="205850"/>
            <a:ext cx="3279526" cy="1874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860500" y="4183950"/>
            <a:ext cx="535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Char char="●"/>
            </a:pPr>
            <a:r>
              <a:rPr b="1" lang="es" sz="1300">
                <a:solidFill>
                  <a:srgbClr val="FFFF00"/>
                </a:solidFill>
              </a:rPr>
              <a:t>El Aeropuerto de Málaga: el sistema de iluminación inteligente ha reducido su consumo de energía en un 60%.</a:t>
            </a:r>
            <a:endParaRPr b="1" sz="1300">
              <a:solidFill>
                <a:srgbClr val="FFFF00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61450" y="225475"/>
            <a:ext cx="596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400"/>
              <a:buChar char="●"/>
            </a:pPr>
            <a:r>
              <a:rPr b="1" lang="es" sz="3400">
                <a:solidFill>
                  <a:srgbClr val="FFFF00"/>
                </a:solidFill>
              </a:rPr>
              <a:t>Reducción de consumo</a:t>
            </a:r>
            <a:endParaRPr b="1" sz="3400">
              <a:solidFill>
                <a:srgbClr val="FFFF00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94" y="2373875"/>
            <a:ext cx="26909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9" cy="30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78400" y="444300"/>
            <a:ext cx="4640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600"/>
              <a:buChar char="●"/>
            </a:pPr>
            <a:r>
              <a:rPr b="1" lang="es" sz="2600">
                <a:solidFill>
                  <a:srgbClr val="FFFF00"/>
                </a:solidFill>
              </a:rPr>
              <a:t>Seguridad en vía pública</a:t>
            </a:r>
            <a:endParaRPr b="1" sz="2600">
              <a:solidFill>
                <a:srgbClr val="FFFF00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600"/>
              <a:buChar char="●"/>
            </a:pPr>
            <a:r>
              <a:rPr b="1" lang="es" sz="2600">
                <a:solidFill>
                  <a:srgbClr val="FFFF00"/>
                </a:solidFill>
              </a:rPr>
              <a:t>Optimización de la fluidez del tráfico</a:t>
            </a:r>
            <a:endParaRPr b="1" sz="26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65600"/>
            <a:ext cx="4572000" cy="26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2124495"/>
            <a:ext cx="4572000" cy="304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2291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rial"/>
              <a:buChar char="●"/>
            </a:pPr>
            <a:r>
              <a:rPr lang="es" sz="3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Atractivo turístico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038" y="1312725"/>
            <a:ext cx="5668926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882" y="3411925"/>
            <a:ext cx="3191068" cy="16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26" y="1312725"/>
            <a:ext cx="2796450" cy="20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Requerimientos funcionales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Detección de presencia.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Control remoto.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Programación horaria.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Ajuste de intensidad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Monitoreo y gestión de fallos.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Integración con sensores ambientales.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Generación de informes.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●"/>
            </a:pPr>
            <a:r>
              <a:rPr lang="es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Seguridad de los datos.</a:t>
            </a:r>
            <a:endParaRPr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21275"/>
            <a:ext cx="852060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367" y="-2"/>
            <a:ext cx="1456633" cy="10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375" y="1645650"/>
            <a:ext cx="4122300" cy="25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